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Varela"/>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Varela-regular.fntdata"/><Relationship Id="rId30" Type="http://schemas.openxmlformats.org/officeDocument/2006/relationships/font" Target="fonts/Raleway-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f486963b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f486963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486963b3_0_7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486963b3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486963b3_0_7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486963b3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and evidence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486963b3_0_7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486963b3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48d50ed3_1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48d50ed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48d50ed3_1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48d50ed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48d50ed3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48d50ed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486963b3_0_7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486963b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48d50ed3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48d50ed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486963b3_0_7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486963b3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about notes column in dataset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48d50ed3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48d50ed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f486963b3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f486963b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486963b3_0_1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486963b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f486963b3_0_7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f486963b3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486963b3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486963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f486963b3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f486963b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486963b3_0_7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486963b3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f486963b3_0_7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486963b3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Surprising fact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49381cf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49381c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Surprising fact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486963b3_0_7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486963b3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Surprising fact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f49381cf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f49381c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56" name="Google Shape;56;p14"/>
          <p:cNvSpPr txBox="1"/>
          <p:nvPr>
            <p:ph type="ctrTitle"/>
          </p:nvPr>
        </p:nvSpPr>
        <p:spPr>
          <a:xfrm>
            <a:off x="457200" y="3363425"/>
            <a:ext cx="38505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5"/>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59" name="Google Shape;59;p15"/>
          <p:cNvSpPr txBox="1"/>
          <p:nvPr>
            <p:ph type="ctrTitle"/>
          </p:nvPr>
        </p:nvSpPr>
        <p:spPr>
          <a:xfrm>
            <a:off x="457200" y="2965525"/>
            <a:ext cx="3374700" cy="1007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0" name="Google Shape;60;p15"/>
          <p:cNvSpPr txBox="1"/>
          <p:nvPr>
            <p:ph idx="1" type="subTitle"/>
          </p:nvPr>
        </p:nvSpPr>
        <p:spPr>
          <a:xfrm>
            <a:off x="457200" y="4056927"/>
            <a:ext cx="3374700" cy="681600"/>
          </a:xfrm>
          <a:prstGeom prst="rect">
            <a:avLst/>
          </a:prstGeom>
        </p:spPr>
        <p:txBody>
          <a:bodyPr anchorCtr="0" anchor="t" bIns="91425" lIns="91425" spcFirstLastPara="1" rIns="91425" wrap="square" tIns="91425">
            <a:noAutofit/>
          </a:bodyPr>
          <a:lstStyle>
            <a:lvl1pPr lvl="0" rtl="0">
              <a:spcBef>
                <a:spcPts val="0"/>
              </a:spcBef>
              <a:spcAft>
                <a:spcPts val="0"/>
              </a:spcAft>
              <a:buSzPts val="1100"/>
              <a:buFont typeface="Raleway"/>
              <a:buNone/>
              <a:defRPr b="1" sz="1100">
                <a:latin typeface="Raleway"/>
                <a:ea typeface="Raleway"/>
                <a:cs typeface="Raleway"/>
                <a:sym typeface="Raleway"/>
              </a:defRPr>
            </a:lvl1pPr>
            <a:lvl2pPr lvl="1" rtl="0">
              <a:spcBef>
                <a:spcPts val="1000"/>
              </a:spcBef>
              <a:spcAft>
                <a:spcPts val="0"/>
              </a:spcAft>
              <a:buSzPts val="1100"/>
              <a:buFont typeface="Raleway"/>
              <a:buNone/>
              <a:defRPr b="1" sz="1100">
                <a:latin typeface="Raleway"/>
                <a:ea typeface="Raleway"/>
                <a:cs typeface="Raleway"/>
                <a:sym typeface="Raleway"/>
              </a:defRPr>
            </a:lvl2pPr>
            <a:lvl3pPr lvl="2" rtl="0">
              <a:spcBef>
                <a:spcPts val="1000"/>
              </a:spcBef>
              <a:spcAft>
                <a:spcPts val="0"/>
              </a:spcAft>
              <a:buSzPts val="1100"/>
              <a:buFont typeface="Raleway"/>
              <a:buNone/>
              <a:defRPr b="1" sz="1100">
                <a:latin typeface="Raleway"/>
                <a:ea typeface="Raleway"/>
                <a:cs typeface="Raleway"/>
                <a:sym typeface="Raleway"/>
              </a:defRPr>
            </a:lvl3pPr>
            <a:lvl4pPr lvl="3" rtl="0">
              <a:spcBef>
                <a:spcPts val="1000"/>
              </a:spcBef>
              <a:spcAft>
                <a:spcPts val="0"/>
              </a:spcAft>
              <a:buSzPts val="1100"/>
              <a:buFont typeface="Raleway"/>
              <a:buNone/>
              <a:defRPr b="1" sz="1100">
                <a:latin typeface="Raleway"/>
                <a:ea typeface="Raleway"/>
                <a:cs typeface="Raleway"/>
                <a:sym typeface="Raleway"/>
              </a:defRPr>
            </a:lvl4pPr>
            <a:lvl5pPr lvl="4" rtl="0">
              <a:spcBef>
                <a:spcPts val="1000"/>
              </a:spcBef>
              <a:spcAft>
                <a:spcPts val="0"/>
              </a:spcAft>
              <a:buSzPts val="1100"/>
              <a:buFont typeface="Raleway"/>
              <a:buNone/>
              <a:defRPr b="1" sz="1100">
                <a:latin typeface="Raleway"/>
                <a:ea typeface="Raleway"/>
                <a:cs typeface="Raleway"/>
                <a:sym typeface="Raleway"/>
              </a:defRPr>
            </a:lvl5pPr>
            <a:lvl6pPr lvl="5" rtl="0">
              <a:spcBef>
                <a:spcPts val="1000"/>
              </a:spcBef>
              <a:spcAft>
                <a:spcPts val="0"/>
              </a:spcAft>
              <a:buSzPts val="1100"/>
              <a:buFont typeface="Raleway"/>
              <a:buNone/>
              <a:defRPr b="1" sz="1100">
                <a:latin typeface="Raleway"/>
                <a:ea typeface="Raleway"/>
                <a:cs typeface="Raleway"/>
                <a:sym typeface="Raleway"/>
              </a:defRPr>
            </a:lvl6pPr>
            <a:lvl7pPr lvl="6" rtl="0">
              <a:spcBef>
                <a:spcPts val="1000"/>
              </a:spcBef>
              <a:spcAft>
                <a:spcPts val="0"/>
              </a:spcAft>
              <a:buSzPts val="1100"/>
              <a:buFont typeface="Raleway"/>
              <a:buNone/>
              <a:defRPr b="1" sz="1100">
                <a:latin typeface="Raleway"/>
                <a:ea typeface="Raleway"/>
                <a:cs typeface="Raleway"/>
                <a:sym typeface="Raleway"/>
              </a:defRPr>
            </a:lvl7pPr>
            <a:lvl8pPr lvl="7" rtl="0">
              <a:spcBef>
                <a:spcPts val="1000"/>
              </a:spcBef>
              <a:spcAft>
                <a:spcPts val="0"/>
              </a:spcAft>
              <a:buSzPts val="1100"/>
              <a:buFont typeface="Raleway"/>
              <a:buNone/>
              <a:defRPr b="1" sz="1100">
                <a:latin typeface="Raleway"/>
                <a:ea typeface="Raleway"/>
                <a:cs typeface="Raleway"/>
                <a:sym typeface="Raleway"/>
              </a:defRPr>
            </a:lvl8pPr>
            <a:lvl9pPr lvl="8" rtl="0">
              <a:spcBef>
                <a:spcPts val="1000"/>
              </a:spcBef>
              <a:spcAft>
                <a:spcPts val="1000"/>
              </a:spcAft>
              <a:buSzPts val="1100"/>
              <a:buFont typeface="Raleway"/>
              <a:buNone/>
              <a:defRPr b="1" sz="1100">
                <a:latin typeface="Raleway"/>
                <a:ea typeface="Raleway"/>
                <a:cs typeface="Raleway"/>
                <a:sym typeface="Raleway"/>
              </a:defRPr>
            </a:lvl9pPr>
          </a:lstStyle>
          <a:p/>
        </p:txBody>
      </p:sp>
      <p:sp>
        <p:nvSpPr>
          <p:cNvPr id="61" name="Google Shape;61;p15"/>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64" name="Google Shape;64;p16"/>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65" name="Google Shape;65;p16"/>
          <p:cNvSpPr txBox="1"/>
          <p:nvPr>
            <p:ph idx="1" type="body"/>
          </p:nvPr>
        </p:nvSpPr>
        <p:spPr>
          <a:xfrm>
            <a:off x="2576800" y="832475"/>
            <a:ext cx="3990600" cy="3841200"/>
          </a:xfrm>
          <a:prstGeom prst="rect">
            <a:avLst/>
          </a:prstGeom>
        </p:spPr>
        <p:txBody>
          <a:bodyPr anchorCtr="0" anchor="ctr" bIns="91425" lIns="91425" spcFirstLastPara="1" rIns="91425" wrap="square" tIns="91425">
            <a:noAutofit/>
          </a:bodyPr>
          <a:lstStyle>
            <a:lvl1pPr indent="-381000" lvl="0" marL="457200" rtl="0" algn="ctr">
              <a:spcBef>
                <a:spcPts val="0"/>
              </a:spcBef>
              <a:spcAft>
                <a:spcPts val="0"/>
              </a:spcAft>
              <a:buSzPts val="2400"/>
              <a:buChar char="╺"/>
              <a:defRPr sz="2400"/>
            </a:lvl1pPr>
            <a:lvl2pPr indent="-381000" lvl="1" marL="914400" rtl="0" algn="ctr">
              <a:spcBef>
                <a:spcPts val="1000"/>
              </a:spcBef>
              <a:spcAft>
                <a:spcPts val="0"/>
              </a:spcAft>
              <a:buSzPts val="2400"/>
              <a:buChar char="╶"/>
              <a:defRPr sz="2400"/>
            </a:lvl2pPr>
            <a:lvl3pPr indent="-381000" lvl="2" marL="1371600" rtl="0" algn="ctr">
              <a:spcBef>
                <a:spcPts val="1000"/>
              </a:spcBef>
              <a:spcAft>
                <a:spcPts val="0"/>
              </a:spcAft>
              <a:buSzPts val="2400"/>
              <a:buChar char="╶"/>
              <a:defRPr sz="2400"/>
            </a:lvl3pPr>
            <a:lvl4pPr indent="-381000" lvl="3" marL="1828800" rtl="0" algn="ctr">
              <a:spcBef>
                <a:spcPts val="1000"/>
              </a:spcBef>
              <a:spcAft>
                <a:spcPts val="0"/>
              </a:spcAft>
              <a:buSzPts val="2400"/>
              <a:buChar char="╶"/>
              <a:defRPr sz="2400"/>
            </a:lvl4pPr>
            <a:lvl5pPr indent="-381000" lvl="4" marL="2286000" rtl="0" algn="ctr">
              <a:spcBef>
                <a:spcPts val="1000"/>
              </a:spcBef>
              <a:spcAft>
                <a:spcPts val="0"/>
              </a:spcAft>
              <a:buSzPts val="2400"/>
              <a:buChar char="╶"/>
              <a:defRPr sz="2400"/>
            </a:lvl5pPr>
            <a:lvl6pPr indent="-381000" lvl="5" marL="2743200" rtl="0" algn="ctr">
              <a:spcBef>
                <a:spcPts val="1000"/>
              </a:spcBef>
              <a:spcAft>
                <a:spcPts val="0"/>
              </a:spcAft>
              <a:buSzPts val="2400"/>
              <a:buChar char="╶"/>
              <a:defRPr sz="2400"/>
            </a:lvl6pPr>
            <a:lvl7pPr indent="-381000" lvl="6" marL="3200400" rtl="0" algn="ctr">
              <a:spcBef>
                <a:spcPts val="1000"/>
              </a:spcBef>
              <a:spcAft>
                <a:spcPts val="0"/>
              </a:spcAft>
              <a:buSzPts val="2400"/>
              <a:buChar char="╶"/>
              <a:defRPr sz="2400"/>
            </a:lvl7pPr>
            <a:lvl8pPr indent="-381000" lvl="7" marL="3657600" rtl="0" algn="ctr">
              <a:spcBef>
                <a:spcPts val="1000"/>
              </a:spcBef>
              <a:spcAft>
                <a:spcPts val="0"/>
              </a:spcAft>
              <a:buSzPts val="2400"/>
              <a:buChar char="╶"/>
              <a:defRPr sz="2400"/>
            </a:lvl8pPr>
            <a:lvl9pPr indent="-381000" lvl="8" marL="4114800" rtl="0" algn="ctr">
              <a:spcBef>
                <a:spcPts val="1000"/>
              </a:spcBef>
              <a:spcAft>
                <a:spcPts val="1000"/>
              </a:spcAft>
              <a:buSzPts val="2400"/>
              <a:buChar char="╶"/>
              <a:defRPr sz="2400"/>
            </a:lvl9pPr>
          </a:lstStyle>
          <a:p/>
        </p:txBody>
      </p:sp>
      <p:sp>
        <p:nvSpPr>
          <p:cNvPr id="66" name="Google Shape;66;p16"/>
          <p:cNvSpPr txBox="1"/>
          <p:nvPr/>
        </p:nvSpPr>
        <p:spPr>
          <a:xfrm>
            <a:off x="3593400" y="-6600"/>
            <a:ext cx="1957200" cy="101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rgbClr val="FFFFFF"/>
                </a:solidFill>
                <a:latin typeface="Twentieth Century"/>
                <a:ea typeface="Twentieth Century"/>
                <a:cs typeface="Twentieth Century"/>
                <a:sym typeface="Twentieth Century"/>
              </a:rPr>
              <a:t>“</a:t>
            </a:r>
            <a:endParaRPr sz="7200">
              <a:solidFill>
                <a:srgbClr val="FFFFFF"/>
              </a:solidFill>
              <a:latin typeface="Twentieth Century"/>
              <a:ea typeface="Twentieth Century"/>
              <a:cs typeface="Twentieth Century"/>
              <a:sym typeface="Twentieth Century"/>
            </a:endParaRPr>
          </a:p>
        </p:txBody>
      </p:sp>
      <p:sp>
        <p:nvSpPr>
          <p:cNvPr id="67" name="Google Shape;67;p16"/>
          <p:cNvSpPr txBox="1"/>
          <p:nvPr>
            <p:ph idx="12" type="sldNum"/>
          </p:nvPr>
        </p:nvSpPr>
        <p:spPr>
          <a:xfrm>
            <a:off x="4297650" y="4673650"/>
            <a:ext cx="548700" cy="245100"/>
          </a:xfrm>
          <a:prstGeom prst="rect">
            <a:avLst/>
          </a:prstGeom>
        </p:spPr>
        <p:txBody>
          <a:bodyPr anchorCtr="0" anchor="ctr"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70" name="Google Shape;70;p17"/>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71" name="Google Shape;71;p17"/>
          <p:cNvSpPr txBox="1"/>
          <p:nvPr>
            <p:ph idx="1" type="body"/>
          </p:nvPr>
        </p:nvSpPr>
        <p:spPr>
          <a:xfrm>
            <a:off x="457200" y="1715123"/>
            <a:ext cx="4762200" cy="2736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72" name="Google Shape;72;p17"/>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75" name="Google Shape;75;p18"/>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76" name="Google Shape;76;p18"/>
          <p:cNvSpPr txBox="1"/>
          <p:nvPr>
            <p:ph idx="1" type="body"/>
          </p:nvPr>
        </p:nvSpPr>
        <p:spPr>
          <a:xfrm>
            <a:off x="457200" y="1711200"/>
            <a:ext cx="2276400" cy="274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7" name="Google Shape;77;p18"/>
          <p:cNvSpPr txBox="1"/>
          <p:nvPr>
            <p:ph idx="2" type="body"/>
          </p:nvPr>
        </p:nvSpPr>
        <p:spPr>
          <a:xfrm>
            <a:off x="2870548" y="1711200"/>
            <a:ext cx="2276400" cy="2748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000"/>
              </a:spcBef>
              <a:spcAft>
                <a:spcPts val="0"/>
              </a:spcAft>
              <a:buSzPts val="1200"/>
              <a:buChar char="╶"/>
              <a:defRPr sz="1200"/>
            </a:lvl2pPr>
            <a:lvl3pPr indent="-304800" lvl="2" marL="1371600" rtl="0">
              <a:spcBef>
                <a:spcPts val="1000"/>
              </a:spcBef>
              <a:spcAft>
                <a:spcPts val="0"/>
              </a:spcAft>
              <a:buSzPts val="1200"/>
              <a:buChar char="╶"/>
              <a:defRPr sz="1200"/>
            </a:lvl3pPr>
            <a:lvl4pPr indent="-304800" lvl="3" marL="1828800" rtl="0">
              <a:spcBef>
                <a:spcPts val="1000"/>
              </a:spcBef>
              <a:spcAft>
                <a:spcPts val="0"/>
              </a:spcAft>
              <a:buSzPts val="1200"/>
              <a:buChar char="╶"/>
              <a:defRPr sz="1200"/>
            </a:lvl4pPr>
            <a:lvl5pPr indent="-304800" lvl="4" marL="2286000" rtl="0">
              <a:spcBef>
                <a:spcPts val="1000"/>
              </a:spcBef>
              <a:spcAft>
                <a:spcPts val="0"/>
              </a:spcAft>
              <a:buSzPts val="1200"/>
              <a:buChar char="╶"/>
              <a:defRPr sz="1200"/>
            </a:lvl5pPr>
            <a:lvl6pPr indent="-304800" lvl="5" marL="2743200" rtl="0">
              <a:spcBef>
                <a:spcPts val="1000"/>
              </a:spcBef>
              <a:spcAft>
                <a:spcPts val="0"/>
              </a:spcAft>
              <a:buSzPts val="1200"/>
              <a:buChar char="╶"/>
              <a:defRPr sz="1200"/>
            </a:lvl6pPr>
            <a:lvl7pPr indent="-304800" lvl="6" marL="3200400" rtl="0">
              <a:spcBef>
                <a:spcPts val="1000"/>
              </a:spcBef>
              <a:spcAft>
                <a:spcPts val="0"/>
              </a:spcAft>
              <a:buSzPts val="1200"/>
              <a:buChar char="╶"/>
              <a:defRPr sz="1200"/>
            </a:lvl7pPr>
            <a:lvl8pPr indent="-304800" lvl="7" marL="3657600" rtl="0">
              <a:spcBef>
                <a:spcPts val="1000"/>
              </a:spcBef>
              <a:spcAft>
                <a:spcPts val="0"/>
              </a:spcAft>
              <a:buSzPts val="1200"/>
              <a:buChar char="╶"/>
              <a:defRPr sz="1200"/>
            </a:lvl8pPr>
            <a:lvl9pPr indent="-304800" lvl="8" marL="4114800" rtl="0">
              <a:spcBef>
                <a:spcPts val="1000"/>
              </a:spcBef>
              <a:spcAft>
                <a:spcPts val="1000"/>
              </a:spcAft>
              <a:buSzPts val="1200"/>
              <a:buChar char="╶"/>
              <a:defRPr sz="1200"/>
            </a:lvl9pPr>
          </a:lstStyle>
          <a:p/>
        </p:txBody>
      </p:sp>
      <p:sp>
        <p:nvSpPr>
          <p:cNvPr id="78" name="Google Shape;78;p18"/>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9"/>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81" name="Google Shape;81;p19"/>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2" name="Google Shape;82;p19"/>
          <p:cNvSpPr txBox="1"/>
          <p:nvPr>
            <p:ph idx="1" type="body"/>
          </p:nvPr>
        </p:nvSpPr>
        <p:spPr>
          <a:xfrm>
            <a:off x="457200"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83" name="Google Shape;83;p19"/>
          <p:cNvSpPr txBox="1"/>
          <p:nvPr>
            <p:ph idx="2" type="body"/>
          </p:nvPr>
        </p:nvSpPr>
        <p:spPr>
          <a:xfrm>
            <a:off x="2041749"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84" name="Google Shape;84;p19"/>
          <p:cNvSpPr txBox="1"/>
          <p:nvPr>
            <p:ph idx="3" type="body"/>
          </p:nvPr>
        </p:nvSpPr>
        <p:spPr>
          <a:xfrm>
            <a:off x="3626297" y="1711200"/>
            <a:ext cx="1507200" cy="27486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000"/>
              </a:spcBef>
              <a:spcAft>
                <a:spcPts val="0"/>
              </a:spcAft>
              <a:buSzPts val="1000"/>
              <a:buChar char="╶"/>
              <a:defRPr sz="1000"/>
            </a:lvl2pPr>
            <a:lvl3pPr indent="-292100" lvl="2" marL="1371600" rtl="0">
              <a:spcBef>
                <a:spcPts val="1000"/>
              </a:spcBef>
              <a:spcAft>
                <a:spcPts val="0"/>
              </a:spcAft>
              <a:buSzPts val="1000"/>
              <a:buChar char="╶"/>
              <a:defRPr sz="1000"/>
            </a:lvl3pPr>
            <a:lvl4pPr indent="-292100" lvl="3" marL="1828800" rtl="0">
              <a:spcBef>
                <a:spcPts val="1000"/>
              </a:spcBef>
              <a:spcAft>
                <a:spcPts val="0"/>
              </a:spcAft>
              <a:buSzPts val="1000"/>
              <a:buChar char="╶"/>
              <a:defRPr sz="1000"/>
            </a:lvl4pPr>
            <a:lvl5pPr indent="-292100" lvl="4" marL="2286000" rtl="0">
              <a:spcBef>
                <a:spcPts val="1000"/>
              </a:spcBef>
              <a:spcAft>
                <a:spcPts val="0"/>
              </a:spcAft>
              <a:buSzPts val="1000"/>
              <a:buChar char="╶"/>
              <a:defRPr sz="1000"/>
            </a:lvl5pPr>
            <a:lvl6pPr indent="-292100" lvl="5" marL="2743200" rtl="0">
              <a:spcBef>
                <a:spcPts val="1000"/>
              </a:spcBef>
              <a:spcAft>
                <a:spcPts val="0"/>
              </a:spcAft>
              <a:buSzPts val="1000"/>
              <a:buChar char="╶"/>
              <a:defRPr sz="1000"/>
            </a:lvl6pPr>
            <a:lvl7pPr indent="-292100" lvl="6" marL="3200400" rtl="0">
              <a:spcBef>
                <a:spcPts val="1000"/>
              </a:spcBef>
              <a:spcAft>
                <a:spcPts val="0"/>
              </a:spcAft>
              <a:buSzPts val="1000"/>
              <a:buChar char="╶"/>
              <a:defRPr sz="1000"/>
            </a:lvl7pPr>
            <a:lvl8pPr indent="-292100" lvl="7" marL="3657600" rtl="0">
              <a:spcBef>
                <a:spcPts val="1000"/>
              </a:spcBef>
              <a:spcAft>
                <a:spcPts val="0"/>
              </a:spcAft>
              <a:buSzPts val="1000"/>
              <a:buChar char="╶"/>
              <a:defRPr sz="1000"/>
            </a:lvl8pPr>
            <a:lvl9pPr indent="-292100" lvl="8" marL="4114800" rtl="0">
              <a:spcBef>
                <a:spcPts val="1000"/>
              </a:spcBef>
              <a:spcAft>
                <a:spcPts val="1000"/>
              </a:spcAft>
              <a:buSzPts val="1000"/>
              <a:buChar char="╶"/>
              <a:defRPr sz="1000"/>
            </a:lvl9pPr>
          </a:lstStyle>
          <a:p/>
        </p:txBody>
      </p:sp>
      <p:sp>
        <p:nvSpPr>
          <p:cNvPr id="85" name="Google Shape;85;p19"/>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0"/>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88" name="Google Shape;88;p20"/>
          <p:cNvSpPr txBox="1"/>
          <p:nvPr>
            <p:ph type="title"/>
          </p:nvPr>
        </p:nvSpPr>
        <p:spPr>
          <a:xfrm>
            <a:off x="457200" y="984875"/>
            <a:ext cx="2383800" cy="629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89" name="Google Shape;89;p20"/>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1"/>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92" name="Google Shape;92;p21"/>
          <p:cNvSpPr txBox="1"/>
          <p:nvPr>
            <p:ph idx="1" type="body"/>
          </p:nvPr>
        </p:nvSpPr>
        <p:spPr>
          <a:xfrm>
            <a:off x="457200" y="4253900"/>
            <a:ext cx="6112500" cy="519600"/>
          </a:xfrm>
          <a:prstGeom prst="rect">
            <a:avLst/>
          </a:prstGeom>
        </p:spPr>
        <p:txBody>
          <a:bodyPr anchorCtr="0" anchor="b" bIns="91425" lIns="91425" spcFirstLastPara="1" rIns="91425" wrap="square" tIns="91425">
            <a:noAutofit/>
          </a:bodyPr>
          <a:lstStyle>
            <a:lvl1pPr indent="-228600" lvl="0" marL="457200" rtl="0">
              <a:spcBef>
                <a:spcPts val="360"/>
              </a:spcBef>
              <a:spcAft>
                <a:spcPts val="1000"/>
              </a:spcAft>
              <a:buSzPts val="1400"/>
              <a:buNone/>
              <a:defRPr/>
            </a:lvl1pPr>
          </a:lstStyle>
          <a:p/>
        </p:txBody>
      </p:sp>
      <p:sp>
        <p:nvSpPr>
          <p:cNvPr id="93" name="Google Shape;93;p21"/>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22"/>
          <p:cNvSpPr/>
          <p:nvPr/>
        </p:nvSpPr>
        <p:spPr>
          <a:xfrm>
            <a:off x="-13225" y="-6600"/>
            <a:ext cx="7076050" cy="5160000"/>
          </a:xfrm>
          <a:custGeom>
            <a:rect b="b" l="l" r="r" t="t"/>
            <a:pathLst>
              <a:path extrusionOk="0" h="206400" w="283042">
                <a:moveTo>
                  <a:pt x="83248" y="0"/>
                </a:moveTo>
                <a:lnTo>
                  <a:pt x="0" y="0"/>
                </a:lnTo>
                <a:lnTo>
                  <a:pt x="0" y="206400"/>
                </a:lnTo>
                <a:lnTo>
                  <a:pt x="283042" y="206136"/>
                </a:lnTo>
                <a:close/>
              </a:path>
            </a:pathLst>
          </a:custGeom>
          <a:solidFill>
            <a:srgbClr val="212539">
              <a:alpha val="64620"/>
            </a:srgbClr>
          </a:solidFill>
          <a:ln>
            <a:noFill/>
          </a:ln>
        </p:spPr>
      </p:sp>
      <p:sp>
        <p:nvSpPr>
          <p:cNvPr id="96" name="Google Shape;96;p22"/>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rossed">
  <p:cSld name="BLANK_2">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3"/>
          <p:cNvSpPr/>
          <p:nvPr/>
        </p:nvSpPr>
        <p:spPr>
          <a:xfrm flipH="1">
            <a:off x="66731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99" name="Google Shape;99;p23"/>
          <p:cNvSpPr/>
          <p:nvPr/>
        </p:nvSpPr>
        <p:spPr>
          <a:xfrm>
            <a:off x="0" y="-6600"/>
            <a:ext cx="8476700" cy="5153400"/>
          </a:xfrm>
          <a:custGeom>
            <a:rect b="b" l="l" r="r" t="t"/>
            <a:pathLst>
              <a:path extrusionOk="0" h="206136" w="339068">
                <a:moveTo>
                  <a:pt x="139274" y="0"/>
                </a:moveTo>
                <a:lnTo>
                  <a:pt x="0" y="264"/>
                </a:lnTo>
                <a:lnTo>
                  <a:pt x="0" y="206045"/>
                </a:lnTo>
                <a:lnTo>
                  <a:pt x="339068" y="206136"/>
                </a:lnTo>
                <a:close/>
              </a:path>
            </a:pathLst>
          </a:custGeom>
          <a:solidFill>
            <a:srgbClr val="212539">
              <a:alpha val="64620"/>
            </a:srgbClr>
          </a:solidFill>
          <a:ln>
            <a:noFill/>
          </a:ln>
        </p:spPr>
      </p:sp>
      <p:sp>
        <p:nvSpPr>
          <p:cNvPr id="100" name="Google Shape;100;p23"/>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tally blank">
  <p:cSld name="BLANK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4"/>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03" name="Google Shape;103;p24"/>
          <p:cNvSpPr/>
          <p:nvPr/>
        </p:nvSpPr>
        <p:spPr>
          <a:xfrm>
            <a:off x="75" y="75"/>
            <a:ext cx="9144000" cy="5143500"/>
          </a:xfrm>
          <a:prstGeom prst="rect">
            <a:avLst/>
          </a:prstGeom>
          <a:solidFill>
            <a:srgbClr val="212539">
              <a:alpha val="6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76A5A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984875"/>
            <a:ext cx="2383800" cy="629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1pPr>
            <a:lvl2pPr lvl="1"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2pPr>
            <a:lvl3pPr lvl="2"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3pPr>
            <a:lvl4pPr lvl="3"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4pPr>
            <a:lvl5pPr lvl="4"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5pPr>
            <a:lvl6pPr lvl="5"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6pPr>
            <a:lvl7pPr lvl="6"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7pPr>
            <a:lvl8pPr lvl="7"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8pPr>
            <a:lvl9pPr lvl="8" rtl="0">
              <a:spcBef>
                <a:spcPts val="0"/>
              </a:spcBef>
              <a:spcAft>
                <a:spcPts val="0"/>
              </a:spcAft>
              <a:buClr>
                <a:srgbClr val="FFFFFF"/>
              </a:buClr>
              <a:buSzPts val="1800"/>
              <a:buFont typeface="Raleway"/>
              <a:buNone/>
              <a:defRPr b="1" sz="1800">
                <a:solidFill>
                  <a:srgbClr val="FFFFFF"/>
                </a:solidFill>
                <a:latin typeface="Raleway"/>
                <a:ea typeface="Raleway"/>
                <a:cs typeface="Raleway"/>
                <a:sym typeface="Raleway"/>
              </a:defRPr>
            </a:lvl9pPr>
          </a:lstStyle>
          <a:p/>
        </p:txBody>
      </p:sp>
      <p:sp>
        <p:nvSpPr>
          <p:cNvPr id="52" name="Google Shape;52;p13"/>
          <p:cNvSpPr txBox="1"/>
          <p:nvPr>
            <p:ph idx="1" type="body"/>
          </p:nvPr>
        </p:nvSpPr>
        <p:spPr>
          <a:xfrm>
            <a:off x="457200" y="1715123"/>
            <a:ext cx="4762200" cy="27366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FFFFFF"/>
              </a:buClr>
              <a:buSzPts val="1400"/>
              <a:buFont typeface="Varela"/>
              <a:buChar char="╺"/>
              <a:defRPr>
                <a:solidFill>
                  <a:srgbClr val="FFFFFF"/>
                </a:solidFill>
                <a:latin typeface="Varela"/>
                <a:ea typeface="Varela"/>
                <a:cs typeface="Varela"/>
                <a:sym typeface="Varela"/>
              </a:defRPr>
            </a:lvl1pPr>
            <a:lvl2pPr indent="-317500" lvl="1" marL="9144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2pPr>
            <a:lvl3pPr indent="-317500" lvl="2" marL="13716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3pPr>
            <a:lvl4pPr indent="-317500" lvl="3" marL="18288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4pPr>
            <a:lvl5pPr indent="-317500" lvl="4" marL="22860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5pPr>
            <a:lvl6pPr indent="-317500" lvl="5" marL="27432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6pPr>
            <a:lvl7pPr indent="-317500" lvl="6" marL="32004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7pPr>
            <a:lvl8pPr indent="-317500" lvl="7" marL="3657600" rtl="0">
              <a:lnSpc>
                <a:spcPct val="115000"/>
              </a:lnSpc>
              <a:spcBef>
                <a:spcPts val="1000"/>
              </a:spcBef>
              <a:spcAft>
                <a:spcPts val="0"/>
              </a:spcAft>
              <a:buClr>
                <a:srgbClr val="FFFFFF"/>
              </a:buClr>
              <a:buSzPts val="1400"/>
              <a:buFont typeface="Varela"/>
              <a:buChar char="╶"/>
              <a:defRPr>
                <a:solidFill>
                  <a:srgbClr val="FFFFFF"/>
                </a:solidFill>
                <a:latin typeface="Varela"/>
                <a:ea typeface="Varela"/>
                <a:cs typeface="Varela"/>
                <a:sym typeface="Varela"/>
              </a:defRPr>
            </a:lvl8pPr>
            <a:lvl9pPr indent="-317500" lvl="8" marL="4114800" rtl="0">
              <a:lnSpc>
                <a:spcPct val="115000"/>
              </a:lnSpc>
              <a:spcBef>
                <a:spcPts val="1000"/>
              </a:spcBef>
              <a:spcAft>
                <a:spcPts val="1000"/>
              </a:spcAft>
              <a:buClr>
                <a:srgbClr val="FFFFFF"/>
              </a:buClr>
              <a:buSzPts val="1400"/>
              <a:buFont typeface="Varela"/>
              <a:buChar char="╶"/>
              <a:defRPr>
                <a:solidFill>
                  <a:srgbClr val="FFFFFF"/>
                </a:solidFill>
                <a:latin typeface="Varela"/>
                <a:ea typeface="Varela"/>
                <a:cs typeface="Varela"/>
                <a:sym typeface="Varela"/>
              </a:defRPr>
            </a:lvl9pPr>
          </a:lstStyle>
          <a:p/>
        </p:txBody>
      </p:sp>
      <p:sp>
        <p:nvSpPr>
          <p:cNvPr id="53" name="Google Shape;53;p13"/>
          <p:cNvSpPr txBox="1"/>
          <p:nvPr>
            <p:ph idx="12" type="sldNum"/>
          </p:nvPr>
        </p:nvSpPr>
        <p:spPr>
          <a:xfrm>
            <a:off x="457200" y="4673650"/>
            <a:ext cx="548700" cy="245100"/>
          </a:xfrm>
          <a:prstGeom prst="rect">
            <a:avLst/>
          </a:prstGeom>
          <a:noFill/>
          <a:ln>
            <a:noFill/>
          </a:ln>
        </p:spPr>
        <p:txBody>
          <a:bodyPr anchorCtr="0" anchor="ctr" bIns="91425" lIns="91425" spcFirstLastPara="1" rIns="91425" wrap="square" tIns="91425">
            <a:noAutofit/>
          </a:bodyPr>
          <a:lstStyle>
            <a:lvl1pPr lvl="0" rtl="0">
              <a:buNone/>
              <a:defRPr b="1" sz="1000">
                <a:solidFill>
                  <a:srgbClr val="FFFFFF"/>
                </a:solidFill>
                <a:latin typeface="Twentieth Century"/>
                <a:ea typeface="Twentieth Century"/>
                <a:cs typeface="Twentieth Century"/>
                <a:sym typeface="Twentieth Century"/>
              </a:defRPr>
            </a:lvl1pPr>
            <a:lvl2pPr lvl="1" rtl="0">
              <a:buNone/>
              <a:defRPr b="1" sz="1000">
                <a:solidFill>
                  <a:srgbClr val="FFFFFF"/>
                </a:solidFill>
                <a:latin typeface="Twentieth Century"/>
                <a:ea typeface="Twentieth Century"/>
                <a:cs typeface="Twentieth Century"/>
                <a:sym typeface="Twentieth Century"/>
              </a:defRPr>
            </a:lvl2pPr>
            <a:lvl3pPr lvl="2" rtl="0">
              <a:buNone/>
              <a:defRPr b="1" sz="1000">
                <a:solidFill>
                  <a:srgbClr val="FFFFFF"/>
                </a:solidFill>
                <a:latin typeface="Twentieth Century"/>
                <a:ea typeface="Twentieth Century"/>
                <a:cs typeface="Twentieth Century"/>
                <a:sym typeface="Twentieth Century"/>
              </a:defRPr>
            </a:lvl3pPr>
            <a:lvl4pPr lvl="3" rtl="0">
              <a:buNone/>
              <a:defRPr b="1" sz="1000">
                <a:solidFill>
                  <a:srgbClr val="FFFFFF"/>
                </a:solidFill>
                <a:latin typeface="Twentieth Century"/>
                <a:ea typeface="Twentieth Century"/>
                <a:cs typeface="Twentieth Century"/>
                <a:sym typeface="Twentieth Century"/>
              </a:defRPr>
            </a:lvl4pPr>
            <a:lvl5pPr lvl="4" rtl="0">
              <a:buNone/>
              <a:defRPr b="1" sz="1000">
                <a:solidFill>
                  <a:srgbClr val="FFFFFF"/>
                </a:solidFill>
                <a:latin typeface="Twentieth Century"/>
                <a:ea typeface="Twentieth Century"/>
                <a:cs typeface="Twentieth Century"/>
                <a:sym typeface="Twentieth Century"/>
              </a:defRPr>
            </a:lvl5pPr>
            <a:lvl6pPr lvl="5" rtl="0">
              <a:buNone/>
              <a:defRPr b="1" sz="1000">
                <a:solidFill>
                  <a:srgbClr val="FFFFFF"/>
                </a:solidFill>
                <a:latin typeface="Twentieth Century"/>
                <a:ea typeface="Twentieth Century"/>
                <a:cs typeface="Twentieth Century"/>
                <a:sym typeface="Twentieth Century"/>
              </a:defRPr>
            </a:lvl6pPr>
            <a:lvl7pPr lvl="6" rtl="0">
              <a:buNone/>
              <a:defRPr b="1" sz="1000">
                <a:solidFill>
                  <a:srgbClr val="FFFFFF"/>
                </a:solidFill>
                <a:latin typeface="Twentieth Century"/>
                <a:ea typeface="Twentieth Century"/>
                <a:cs typeface="Twentieth Century"/>
                <a:sym typeface="Twentieth Century"/>
              </a:defRPr>
            </a:lvl7pPr>
            <a:lvl8pPr lvl="7" rtl="0">
              <a:buNone/>
              <a:defRPr b="1" sz="1000">
                <a:solidFill>
                  <a:srgbClr val="FFFFFF"/>
                </a:solidFill>
                <a:latin typeface="Twentieth Century"/>
                <a:ea typeface="Twentieth Century"/>
                <a:cs typeface="Twentieth Century"/>
                <a:sym typeface="Twentieth Century"/>
              </a:defRPr>
            </a:lvl8pPr>
            <a:lvl9pPr lvl="8" rtl="0">
              <a:buNone/>
              <a:defRPr b="1" sz="1000">
                <a:solidFill>
                  <a:srgbClr val="FFFFFF"/>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hyperlink" Target="http://www.youtube.com/watch?v=s7L2PVdrb_8" TargetMode="External"/><Relationship Id="rId5"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5.jp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hyperlink" Target="https://public.tableau.com/profile/publish/Phase3-Classppt/Story1#!/publish-confir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5"/>
          <p:cNvSpPr txBox="1"/>
          <p:nvPr>
            <p:ph type="ctrTitle"/>
          </p:nvPr>
        </p:nvSpPr>
        <p:spPr>
          <a:xfrm>
            <a:off x="457200" y="3042550"/>
            <a:ext cx="4542900" cy="148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ANALYSING </a:t>
            </a:r>
            <a:endParaRPr sz="4800"/>
          </a:p>
          <a:p>
            <a:pPr indent="0" lvl="0" marL="0" rtl="0" algn="l">
              <a:spcBef>
                <a:spcPts val="0"/>
              </a:spcBef>
              <a:spcAft>
                <a:spcPts val="0"/>
              </a:spcAft>
              <a:buNone/>
            </a:pPr>
            <a:r>
              <a:rPr lang="en"/>
              <a:t>GAME OF THRONES</a:t>
            </a:r>
            <a:endParaRPr/>
          </a:p>
        </p:txBody>
      </p:sp>
      <p:sp>
        <p:nvSpPr>
          <p:cNvPr id="109" name="Google Shape;109;p25"/>
          <p:cNvSpPr txBox="1"/>
          <p:nvPr/>
        </p:nvSpPr>
        <p:spPr>
          <a:xfrm>
            <a:off x="6784200" y="4192925"/>
            <a:ext cx="1875000" cy="5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Subscribe to Game of Thrones : http://full.sc/1aW3s1o&#10;Watch every episode of Game of Thrones only on HBO GO: http://itsh.bo/eIDxfw &#10; &#10;Game of Thrones is an original HBO series based on George R.R. Martin's best-selling novels. In a world where summers span decades and winters can last a lifetime, the crown of Westeros comes with a price. Betrayal, lust, intrigue and supernatural forces shake the four corners of the Kingdom, from the scheming south and the savage eastern lands, to the frozen north and the ancient Wall that protects the realm from the darkness beyond. Kings and queens, knights and renegades, liars and noble men vie for power in the bloody struggle for the Iron Throne.&#10;&#10;Connect with Game of Thrones Online&#10;Follow @GameofThrones on Twitter: http://twitter.com/gameofthrones&#10;Find Game of Thrones on Facebook: http://facebook.com/gameofthrones&#10;Find Game of Thrones on Instagram: http://instagram.com/gameofthrones&#10;Find Game of Thrones on Pinterest: &#10;http://pinterest.com/gothbo&#10;Find Game of Thrones Viewers Guide: &#10;http://viewers-guide.hbo.com/season3&#10;Game of Thrones Series Official Site: http://hbo.com/gameofthrones&#10;Find Making Game of Thrones: &#10;http://makinggameofthrones.com&#10;Find HBO GO: http://hbogo.com&#10;&#10;Check out Other HBO Youtube Channels&#10;HBO: http://www.youtube.com/user/HBO&#10;True Blood: http://www.youtube.com/user/trueblood&#10;HBO Sports: http://www.youtube.com/user/HBOsports&#10;Real Time with Bill Maher: http://www.youtube.com/user/RealTime&#10;HBO Documentary Films: http://www.youtube.com/user/HBODocs&#10;Cinemax: http://www.youtube.com/user/Cinemax&#10;HBO Latino: http://www.youtube.com/user/HBOLatino&#10;&#10;Game Of Thrones &quot;Official&quot; Show Open (HBO) &#10;http://www.youtube.com/watch?v=s7L2PVdrb_8" id="110" name="Google Shape;110;p25" title="Official Opening Credits: Game of Thrones (HBO)">
            <a:hlinkClick r:id="rId4"/>
          </p:cNvPr>
          <p:cNvPicPr preferRelativeResize="0"/>
          <p:nvPr/>
        </p:nvPicPr>
        <p:blipFill>
          <a:blip r:embed="rId5">
            <a:alphaModFix/>
          </a:blip>
          <a:stretch>
            <a:fillRect/>
          </a:stretch>
        </p:blipFill>
        <p:spPr>
          <a:xfrm>
            <a:off x="8739150" y="4765925"/>
            <a:ext cx="332400" cy="24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28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34"/>
          <p:cNvSpPr txBox="1"/>
          <p:nvPr>
            <p:ph idx="4294967295" type="title"/>
          </p:nvPr>
        </p:nvSpPr>
        <p:spPr>
          <a:xfrm>
            <a:off x="457200" y="984875"/>
            <a:ext cx="2571600" cy="7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AND PREPARATION </a:t>
            </a:r>
            <a:endParaRPr/>
          </a:p>
        </p:txBody>
      </p:sp>
      <p:sp>
        <p:nvSpPr>
          <p:cNvPr id="174" name="Google Shape;174;p34"/>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175" name="Google Shape;175;p34"/>
          <p:cNvCxnSpPr/>
          <p:nvPr/>
        </p:nvCxnSpPr>
        <p:spPr>
          <a:xfrm rot="10800000">
            <a:off x="7900" y="2495550"/>
            <a:ext cx="9132600" cy="0"/>
          </a:xfrm>
          <a:prstGeom prst="straightConnector1">
            <a:avLst/>
          </a:prstGeom>
          <a:noFill/>
          <a:ln cap="flat" cmpd="sng" w="9525">
            <a:solidFill>
              <a:srgbClr val="FFFFFF"/>
            </a:solidFill>
            <a:prstDash val="solid"/>
            <a:round/>
            <a:headEnd len="med" w="med" type="none"/>
            <a:tailEnd len="med" w="med" type="none"/>
          </a:ln>
        </p:spPr>
      </p:cxnSp>
      <p:sp>
        <p:nvSpPr>
          <p:cNvPr id="176" name="Google Shape;176;p34"/>
          <p:cNvSpPr/>
          <p:nvPr/>
        </p:nvSpPr>
        <p:spPr>
          <a:xfrm>
            <a:off x="4526850" y="2450400"/>
            <a:ext cx="90300" cy="90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4"/>
          <p:cNvSpPr/>
          <p:nvPr/>
        </p:nvSpPr>
        <p:spPr>
          <a:xfrm>
            <a:off x="2285800" y="2450398"/>
            <a:ext cx="90300" cy="90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4"/>
          <p:cNvSpPr/>
          <p:nvPr/>
        </p:nvSpPr>
        <p:spPr>
          <a:xfrm>
            <a:off x="6767891" y="2450400"/>
            <a:ext cx="90300" cy="90300"/>
          </a:xfrm>
          <a:prstGeom prst="ellipse">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a:off x="1549600" y="2266950"/>
            <a:ext cx="1562700" cy="1614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arela"/>
                <a:ea typeface="Varela"/>
                <a:cs typeface="Varela"/>
                <a:sym typeface="Varela"/>
              </a:rPr>
              <a:t>Made all Alias’ using Excel</a:t>
            </a:r>
            <a:endParaRPr>
              <a:solidFill>
                <a:srgbClr val="FFFFFF"/>
              </a:solidFill>
              <a:latin typeface="Varela"/>
              <a:ea typeface="Varela"/>
              <a:cs typeface="Varela"/>
              <a:sym typeface="Varela"/>
            </a:endParaRPr>
          </a:p>
        </p:txBody>
      </p:sp>
      <p:sp>
        <p:nvSpPr>
          <p:cNvPr id="180" name="Google Shape;180;p34"/>
          <p:cNvSpPr/>
          <p:nvPr/>
        </p:nvSpPr>
        <p:spPr>
          <a:xfrm>
            <a:off x="6036100" y="2266952"/>
            <a:ext cx="1562700" cy="1614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arela"/>
                <a:ea typeface="Varela"/>
                <a:cs typeface="Varela"/>
                <a:sym typeface="Varela"/>
              </a:rPr>
              <a:t>Imported Datasets in Tableau</a:t>
            </a:r>
            <a:endParaRPr>
              <a:solidFill>
                <a:srgbClr val="FFFFFF"/>
              </a:solidFill>
              <a:latin typeface="Varela"/>
              <a:ea typeface="Varela"/>
              <a:cs typeface="Varela"/>
              <a:sym typeface="Varela"/>
            </a:endParaRPr>
          </a:p>
        </p:txBody>
      </p:sp>
      <p:sp>
        <p:nvSpPr>
          <p:cNvPr id="181" name="Google Shape;181;p34"/>
          <p:cNvSpPr/>
          <p:nvPr/>
        </p:nvSpPr>
        <p:spPr>
          <a:xfrm>
            <a:off x="3792850" y="2266953"/>
            <a:ext cx="1562700" cy="1614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Varela"/>
                <a:ea typeface="Varela"/>
                <a:cs typeface="Varela"/>
                <a:sym typeface="Varela"/>
              </a:rPr>
              <a:t>Understood Basic relations using Spotfire</a:t>
            </a:r>
            <a:endParaRPr>
              <a:solidFill>
                <a:srgbClr val="FFFFFF"/>
              </a:solidFill>
              <a:latin typeface="Varela"/>
              <a:ea typeface="Varela"/>
              <a:cs typeface="Varela"/>
              <a:sym typeface="Vare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ph type="ctrTitle"/>
          </p:nvPr>
        </p:nvSpPr>
        <p:spPr>
          <a:xfrm>
            <a:off x="457200" y="2965525"/>
            <a:ext cx="4774200" cy="10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a:t>
            </a:r>
            <a:r>
              <a:rPr lang="en"/>
              <a:t>. </a:t>
            </a:r>
            <a:endParaRPr/>
          </a:p>
          <a:p>
            <a:pPr indent="0" lvl="0" marL="0" rtl="0" algn="l">
              <a:spcBef>
                <a:spcPts val="0"/>
              </a:spcBef>
              <a:spcAft>
                <a:spcPts val="0"/>
              </a:spcAft>
              <a:buNone/>
            </a:pPr>
            <a:r>
              <a:rPr lang="en"/>
              <a:t>MAIN INSIGHTS </a:t>
            </a:r>
            <a:endParaRPr/>
          </a:p>
        </p:txBody>
      </p:sp>
      <p:sp>
        <p:nvSpPr>
          <p:cNvPr id="187" name="Google Shape;187;p35"/>
          <p:cNvSpPr txBox="1"/>
          <p:nvPr>
            <p:ph idx="1" type="subTitle"/>
          </p:nvPr>
        </p:nvSpPr>
        <p:spPr>
          <a:xfrm>
            <a:off x="507275" y="3972627"/>
            <a:ext cx="3374700" cy="681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Final </a:t>
            </a:r>
            <a:r>
              <a:rPr lang="en"/>
              <a:t>analysis done using Tableau, R and WordCloud</a:t>
            </a:r>
            <a:endParaRPr/>
          </a:p>
        </p:txBody>
      </p:sp>
      <p:sp>
        <p:nvSpPr>
          <p:cNvPr id="188" name="Google Shape;188;p35"/>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6"/>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Visualizations using Tableau</a:t>
            </a:r>
            <a:endParaRPr sz="3000"/>
          </a:p>
        </p:txBody>
      </p:sp>
      <p:sp>
        <p:nvSpPr>
          <p:cNvPr id="194" name="Google Shape;194;p36"/>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95" name="Google Shape;195;p36"/>
          <p:cNvPicPr preferRelativeResize="0"/>
          <p:nvPr/>
        </p:nvPicPr>
        <p:blipFill>
          <a:blip r:embed="rId4">
            <a:alphaModFix/>
          </a:blip>
          <a:stretch>
            <a:fillRect/>
          </a:stretch>
        </p:blipFill>
        <p:spPr>
          <a:xfrm>
            <a:off x="1005900" y="502275"/>
            <a:ext cx="4744100" cy="3607375"/>
          </a:xfrm>
          <a:prstGeom prst="rect">
            <a:avLst/>
          </a:prstGeom>
          <a:noFill/>
          <a:ln>
            <a:noFill/>
          </a:ln>
        </p:spPr>
      </p:pic>
      <p:sp>
        <p:nvSpPr>
          <p:cNvPr id="196" name="Google Shape;196;p36"/>
          <p:cNvSpPr txBox="1"/>
          <p:nvPr/>
        </p:nvSpPr>
        <p:spPr>
          <a:xfrm>
            <a:off x="6099900" y="1492900"/>
            <a:ext cx="2577600" cy="17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Varela"/>
                <a:ea typeface="Varela"/>
                <a:cs typeface="Varela"/>
                <a:sym typeface="Varela"/>
              </a:rPr>
              <a:t>How many battles are fought by each house according to battle type?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rPr lang="en">
                <a:solidFill>
                  <a:schemeClr val="lt1"/>
                </a:solidFill>
                <a:latin typeface="Varela"/>
                <a:ea typeface="Varela"/>
                <a:cs typeface="Varela"/>
                <a:sym typeface="Varela"/>
              </a:rPr>
              <a:t>Lannisters have been highly involved in pitched battles and Starks in ambush!!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37"/>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Visualizations using Tableau</a:t>
            </a:r>
            <a:endParaRPr sz="3000"/>
          </a:p>
        </p:txBody>
      </p:sp>
      <p:sp>
        <p:nvSpPr>
          <p:cNvPr id="202" name="Google Shape;202;p37"/>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03" name="Google Shape;203;p37"/>
          <p:cNvSpPr txBox="1"/>
          <p:nvPr/>
        </p:nvSpPr>
        <p:spPr>
          <a:xfrm>
            <a:off x="6076575" y="1612088"/>
            <a:ext cx="25776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Varela"/>
                <a:ea typeface="Varela"/>
                <a:cs typeface="Varela"/>
                <a:sym typeface="Varela"/>
              </a:rPr>
              <a:t>Which year had the most major deaths and most major captures?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rPr lang="en">
                <a:solidFill>
                  <a:schemeClr val="lt1"/>
                </a:solidFill>
                <a:latin typeface="Varela"/>
                <a:ea typeface="Varela"/>
                <a:cs typeface="Varela"/>
                <a:sym typeface="Varela"/>
              </a:rPr>
              <a:t>The year 299 had the most of </a:t>
            </a:r>
            <a:r>
              <a:rPr lang="en">
                <a:solidFill>
                  <a:schemeClr val="lt1"/>
                </a:solidFill>
                <a:latin typeface="Varela"/>
                <a:ea typeface="Varela"/>
                <a:cs typeface="Varela"/>
                <a:sym typeface="Varela"/>
              </a:rPr>
              <a:t>them</a:t>
            </a:r>
            <a:r>
              <a:rPr lang="en">
                <a:solidFill>
                  <a:schemeClr val="lt1"/>
                </a:solidFill>
                <a:latin typeface="Varela"/>
                <a:ea typeface="Varela"/>
                <a:cs typeface="Varela"/>
                <a:sym typeface="Varela"/>
              </a:rPr>
              <a:t>!!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p>
        </p:txBody>
      </p:sp>
      <p:pic>
        <p:nvPicPr>
          <p:cNvPr id="204" name="Google Shape;204;p37"/>
          <p:cNvPicPr preferRelativeResize="0"/>
          <p:nvPr/>
        </p:nvPicPr>
        <p:blipFill>
          <a:blip r:embed="rId4">
            <a:alphaModFix/>
          </a:blip>
          <a:stretch>
            <a:fillRect/>
          </a:stretch>
        </p:blipFill>
        <p:spPr>
          <a:xfrm>
            <a:off x="737650" y="502300"/>
            <a:ext cx="5037751" cy="3607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8"/>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Visualizations using Tableau</a:t>
            </a:r>
            <a:endParaRPr sz="3000"/>
          </a:p>
        </p:txBody>
      </p:sp>
      <p:sp>
        <p:nvSpPr>
          <p:cNvPr id="210" name="Google Shape;210;p38"/>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1" name="Google Shape;211;p38"/>
          <p:cNvSpPr txBox="1"/>
          <p:nvPr/>
        </p:nvSpPr>
        <p:spPr>
          <a:xfrm>
            <a:off x="6283450" y="1335450"/>
            <a:ext cx="25776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Varela"/>
                <a:ea typeface="Varela"/>
                <a:cs typeface="Varela"/>
                <a:sym typeface="Varela"/>
              </a:rPr>
              <a:t>Difference between the attacker army and the defending army when the attacking side WON.</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rPr lang="en">
                <a:solidFill>
                  <a:schemeClr val="lt1"/>
                </a:solidFill>
                <a:latin typeface="Varela"/>
                <a:ea typeface="Varela"/>
                <a:cs typeface="Varela"/>
                <a:sym typeface="Varela"/>
              </a:rPr>
              <a:t>We see that despite the defending army size being much larger in the Siege of Storm’s End, the attacking side wins!</a:t>
            </a:r>
            <a:endParaRPr>
              <a:solidFill>
                <a:schemeClr val="lt1"/>
              </a:solidFill>
              <a:latin typeface="Varela"/>
              <a:ea typeface="Varela"/>
              <a:cs typeface="Varela"/>
              <a:sym typeface="Varela"/>
            </a:endParaRPr>
          </a:p>
          <a:p>
            <a:pPr indent="0" lvl="0" marL="0" rtl="0" algn="l">
              <a:spcBef>
                <a:spcPts val="0"/>
              </a:spcBef>
              <a:spcAft>
                <a:spcPts val="0"/>
              </a:spcAft>
              <a:buNone/>
            </a:pPr>
            <a:r>
              <a:rPr lang="en">
                <a:solidFill>
                  <a:schemeClr val="lt1"/>
                </a:solidFill>
                <a:latin typeface="Varela"/>
                <a:ea typeface="Varela"/>
                <a:cs typeface="Varela"/>
                <a:sym typeface="Varela"/>
              </a:rPr>
              <a:t>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p>
        </p:txBody>
      </p:sp>
      <p:pic>
        <p:nvPicPr>
          <p:cNvPr id="212" name="Google Shape;212;p38"/>
          <p:cNvPicPr preferRelativeResize="0"/>
          <p:nvPr/>
        </p:nvPicPr>
        <p:blipFill>
          <a:blip r:embed="rId4">
            <a:alphaModFix/>
          </a:blip>
          <a:stretch>
            <a:fillRect/>
          </a:stretch>
        </p:blipFill>
        <p:spPr>
          <a:xfrm>
            <a:off x="103175" y="1714525"/>
            <a:ext cx="6066926" cy="2043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39"/>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Visualizations using Tableau</a:t>
            </a:r>
            <a:endParaRPr sz="3000"/>
          </a:p>
        </p:txBody>
      </p:sp>
      <p:sp>
        <p:nvSpPr>
          <p:cNvPr id="218" name="Google Shape;218;p39"/>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9" name="Google Shape;219;p39"/>
          <p:cNvSpPr txBox="1"/>
          <p:nvPr/>
        </p:nvSpPr>
        <p:spPr>
          <a:xfrm>
            <a:off x="2430150" y="987050"/>
            <a:ext cx="4344600" cy="22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Varela"/>
                <a:ea typeface="Varela"/>
                <a:cs typeface="Varela"/>
                <a:sym typeface="Varela"/>
              </a:rPr>
              <a:t>Analysis of GoT Story: </a:t>
            </a:r>
            <a:endParaRPr sz="3000">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rPr lang="en" u="sng">
                <a:solidFill>
                  <a:srgbClr val="FF0000"/>
                </a:solidFill>
                <a:latin typeface="Varela"/>
                <a:ea typeface="Varela"/>
                <a:cs typeface="Varela"/>
                <a:sym typeface="Varela"/>
                <a:hlinkClick r:id="rId4">
                  <a:extLst>
                    <a:ext uri="{A12FA001-AC4F-418D-AE19-62706E023703}">
                      <ahyp:hlinkClr val="tx"/>
                    </a:ext>
                  </a:extLst>
                </a:hlinkClick>
              </a:rPr>
              <a:t>Here is the Story!</a:t>
            </a:r>
            <a:endParaRPr u="sng">
              <a:solidFill>
                <a:srgbClr val="FF0000"/>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Clr>
                <a:schemeClr val="dk1"/>
              </a:buClr>
              <a:buSzPts val="1100"/>
              <a:buFont typeface="Arial"/>
              <a:buNone/>
            </a:pPr>
            <a:r>
              <a:t/>
            </a:r>
            <a:endParaRPr>
              <a:solidFill>
                <a:schemeClr val="lt1"/>
              </a:solidFill>
              <a:latin typeface="Varela"/>
              <a:ea typeface="Varela"/>
              <a:cs typeface="Varela"/>
              <a:sym typeface="Varela"/>
            </a:endParaRPr>
          </a:p>
          <a:p>
            <a:pPr indent="0" lvl="0" marL="0" rtl="0" algn="l">
              <a:spcBef>
                <a:spcPts val="0"/>
              </a:spcBef>
              <a:spcAft>
                <a:spcPts val="0"/>
              </a:spcAft>
              <a:buClr>
                <a:schemeClr val="dk1"/>
              </a:buClr>
              <a:buSzPts val="1100"/>
              <a:buFont typeface="Arial"/>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solidFill>
                <a:schemeClr val="lt1"/>
              </a:solidFill>
              <a:latin typeface="Varela"/>
              <a:ea typeface="Varela"/>
              <a:cs typeface="Varela"/>
              <a:sym typeface="Varela"/>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40"/>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Data Analytics using R</a:t>
            </a:r>
            <a:endParaRPr sz="3000"/>
          </a:p>
        </p:txBody>
      </p:sp>
      <p:sp>
        <p:nvSpPr>
          <p:cNvPr id="225" name="Google Shape;225;p40"/>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26" name="Google Shape;226;p40"/>
          <p:cNvPicPr preferRelativeResize="0"/>
          <p:nvPr/>
        </p:nvPicPr>
        <p:blipFill>
          <a:blip r:embed="rId4">
            <a:alphaModFix/>
          </a:blip>
          <a:stretch>
            <a:fillRect/>
          </a:stretch>
        </p:blipFill>
        <p:spPr>
          <a:xfrm>
            <a:off x="892650" y="484250"/>
            <a:ext cx="7537291" cy="3607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41"/>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Negative Correlation between ‘Predicted  - Alive’ and ‘Popularity’</a:t>
            </a:r>
            <a:endParaRPr/>
          </a:p>
        </p:txBody>
      </p:sp>
      <p:sp>
        <p:nvSpPr>
          <p:cNvPr id="232" name="Google Shape;232;p41"/>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alive-popularity.png" id="233" name="Google Shape;233;p41"/>
          <p:cNvPicPr preferRelativeResize="0"/>
          <p:nvPr/>
        </p:nvPicPr>
        <p:blipFill>
          <a:blip r:embed="rId4">
            <a:alphaModFix/>
          </a:blip>
          <a:stretch>
            <a:fillRect/>
          </a:stretch>
        </p:blipFill>
        <p:spPr>
          <a:xfrm>
            <a:off x="1523750" y="74675"/>
            <a:ext cx="6096500" cy="4195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42"/>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Text Analysis</a:t>
            </a:r>
            <a:r>
              <a:rPr lang="en" sz="3000"/>
              <a:t> using WordCloud</a:t>
            </a:r>
            <a:endParaRPr sz="3000"/>
          </a:p>
        </p:txBody>
      </p:sp>
      <p:sp>
        <p:nvSpPr>
          <p:cNvPr id="239" name="Google Shape;239;p42"/>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image.png" id="240" name="Google Shape;240;p42"/>
          <p:cNvPicPr preferRelativeResize="0"/>
          <p:nvPr/>
        </p:nvPicPr>
        <p:blipFill>
          <a:blip r:embed="rId4">
            <a:alphaModFix/>
          </a:blip>
          <a:stretch>
            <a:fillRect/>
          </a:stretch>
        </p:blipFill>
        <p:spPr>
          <a:xfrm>
            <a:off x="1081462" y="304800"/>
            <a:ext cx="6981075" cy="3783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3"/>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Word Cloud created using ‘Notes’ column </a:t>
            </a:r>
            <a:endParaRPr/>
          </a:p>
        </p:txBody>
      </p:sp>
      <p:sp>
        <p:nvSpPr>
          <p:cNvPr id="246" name="Google Shape;246;p43"/>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47" name="Google Shape;247;p43"/>
          <p:cNvSpPr txBox="1"/>
          <p:nvPr>
            <p:ph idx="4294967295" type="subTitle"/>
          </p:nvPr>
        </p:nvSpPr>
        <p:spPr>
          <a:xfrm>
            <a:off x="1782300" y="1054593"/>
            <a:ext cx="5579400" cy="209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Created a Word Cloud to understand the popular terms for the notes made for all the Battles.</a:t>
            </a:r>
            <a:endParaRPr/>
          </a:p>
          <a:p>
            <a:pPr indent="0" lvl="0" marL="0" rtl="0" algn="ctr">
              <a:spcBef>
                <a:spcPts val="1000"/>
              </a:spcBef>
              <a:spcAft>
                <a:spcPts val="0"/>
              </a:spcAft>
              <a:buNone/>
            </a:pPr>
            <a:r>
              <a:rPr lang="en"/>
              <a:t>We noticed that there were maximum notes on for Starks, Winterfell and Theon!</a:t>
            </a:r>
            <a:endParaRPr/>
          </a:p>
          <a:p>
            <a:pPr indent="0" lvl="0" marL="0" rtl="0" algn="ctr">
              <a:spcBef>
                <a:spcPts val="1000"/>
              </a:spcBef>
              <a:spcAft>
                <a:spcPts val="10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6"/>
          <p:cNvSpPr txBox="1"/>
          <p:nvPr>
            <p:ph type="title"/>
          </p:nvPr>
        </p:nvSpPr>
        <p:spPr>
          <a:xfrm>
            <a:off x="342275" y="742050"/>
            <a:ext cx="3863100" cy="62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a:t>
            </a:r>
            <a:r>
              <a:rPr lang="en" sz="2400"/>
              <a:t>GAME OF THRONES?</a:t>
            </a:r>
            <a:endParaRPr sz="2400"/>
          </a:p>
        </p:txBody>
      </p:sp>
      <p:sp>
        <p:nvSpPr>
          <p:cNvPr id="116" name="Google Shape;116;p26"/>
          <p:cNvSpPr txBox="1"/>
          <p:nvPr>
            <p:ph idx="2" type="body"/>
          </p:nvPr>
        </p:nvSpPr>
        <p:spPr>
          <a:xfrm>
            <a:off x="2870550" y="2435475"/>
            <a:ext cx="2704200" cy="16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1000"/>
              </a:spcAft>
              <a:buNone/>
            </a:pPr>
            <a:r>
              <a:t/>
            </a:r>
            <a:endParaRPr b="1" sz="1000"/>
          </a:p>
        </p:txBody>
      </p:sp>
      <p:sp>
        <p:nvSpPr>
          <p:cNvPr id="117" name="Google Shape;117;p26"/>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8" name="Google Shape;118;p26"/>
          <p:cNvSpPr txBox="1"/>
          <p:nvPr>
            <p:ph idx="1" type="body"/>
          </p:nvPr>
        </p:nvSpPr>
        <p:spPr>
          <a:xfrm>
            <a:off x="457200" y="2711425"/>
            <a:ext cx="46899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1000"/>
          </a:p>
          <a:p>
            <a:pPr indent="0" lvl="0" marL="0" rtl="0" algn="l">
              <a:spcBef>
                <a:spcPts val="1000"/>
              </a:spcBef>
              <a:spcAft>
                <a:spcPts val="0"/>
              </a:spcAft>
              <a:buNone/>
            </a:pPr>
            <a:r>
              <a:t/>
            </a:r>
            <a:endParaRPr sz="1000"/>
          </a:p>
          <a:p>
            <a:pPr indent="0" lvl="0" marL="0" rtl="0" algn="l">
              <a:spcBef>
                <a:spcPts val="1000"/>
              </a:spcBef>
              <a:spcAft>
                <a:spcPts val="1000"/>
              </a:spcAft>
              <a:buNone/>
            </a:pPr>
            <a:r>
              <a:t/>
            </a:r>
            <a:endParaRPr sz="1000"/>
          </a:p>
        </p:txBody>
      </p:sp>
      <p:sp>
        <p:nvSpPr>
          <p:cNvPr id="119" name="Google Shape;119;p26"/>
          <p:cNvSpPr txBox="1"/>
          <p:nvPr>
            <p:ph idx="1" type="body"/>
          </p:nvPr>
        </p:nvSpPr>
        <p:spPr>
          <a:xfrm>
            <a:off x="457200" y="1710925"/>
            <a:ext cx="4689900" cy="2821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1100"/>
              <a:buFont typeface="Arial"/>
              <a:buNone/>
            </a:pPr>
            <a:r>
              <a:rPr lang="en" sz="1000"/>
              <a:t>WIth the new season coming soon this Summer, everyone is very excited about it!</a:t>
            </a:r>
            <a:endParaRPr sz="1000"/>
          </a:p>
          <a:p>
            <a:pPr indent="0" lvl="0" marL="0" rtl="0" algn="l">
              <a:lnSpc>
                <a:spcPct val="150000"/>
              </a:lnSpc>
              <a:spcBef>
                <a:spcPts val="1000"/>
              </a:spcBef>
              <a:spcAft>
                <a:spcPts val="0"/>
              </a:spcAft>
              <a:buClr>
                <a:schemeClr val="dk1"/>
              </a:buClr>
              <a:buSzPts val="1100"/>
              <a:buFont typeface="Arial"/>
              <a:buNone/>
            </a:pPr>
            <a:r>
              <a:rPr lang="en" sz="1000"/>
              <a:t>Analysing Game of Thrones is a good way to understand the dynamics of this immensely popular TV show based on the book by George RR Martin</a:t>
            </a:r>
            <a:r>
              <a:rPr b="1" lang="en" sz="1000"/>
              <a:t>.</a:t>
            </a:r>
            <a:endParaRPr sz="1000">
              <a:solidFill>
                <a:schemeClr val="lt1"/>
              </a:solidFill>
            </a:endParaRPr>
          </a:p>
          <a:p>
            <a:pPr indent="0" lvl="0" marL="0" rtl="0" algn="l">
              <a:lnSpc>
                <a:spcPct val="150000"/>
              </a:lnSpc>
              <a:spcBef>
                <a:spcPts val="1000"/>
              </a:spcBef>
              <a:spcAft>
                <a:spcPts val="0"/>
              </a:spcAft>
              <a:buClr>
                <a:schemeClr val="dk1"/>
              </a:buClr>
              <a:buSzPts val="1100"/>
              <a:buFont typeface="Arial"/>
              <a:buNone/>
            </a:pPr>
            <a:r>
              <a:rPr lang="en" sz="1000">
                <a:solidFill>
                  <a:schemeClr val="lt1"/>
                </a:solidFill>
              </a:rPr>
              <a:t>The show is based on a fictional time when the world is divided into Seven Kingdoms of </a:t>
            </a:r>
            <a:r>
              <a:rPr b="1" i="1" lang="en" sz="1000">
                <a:solidFill>
                  <a:schemeClr val="lt1"/>
                </a:solidFill>
              </a:rPr>
              <a:t>Westeros</a:t>
            </a:r>
            <a:r>
              <a:rPr lang="en" sz="1000">
                <a:solidFill>
                  <a:schemeClr val="lt1"/>
                </a:solidFill>
              </a:rPr>
              <a:t> and the continent of </a:t>
            </a:r>
            <a:r>
              <a:rPr b="1" i="1" lang="en" sz="1000">
                <a:solidFill>
                  <a:schemeClr val="lt1"/>
                </a:solidFill>
              </a:rPr>
              <a:t>Essos.</a:t>
            </a:r>
            <a:endParaRPr sz="1000">
              <a:solidFill>
                <a:schemeClr val="lt1"/>
              </a:solidFill>
            </a:endParaRPr>
          </a:p>
          <a:p>
            <a:pPr indent="0" lvl="0" marL="0" rtl="0" algn="l">
              <a:lnSpc>
                <a:spcPct val="150000"/>
              </a:lnSpc>
              <a:spcBef>
                <a:spcPts val="1000"/>
              </a:spcBef>
              <a:spcAft>
                <a:spcPts val="1000"/>
              </a:spcAft>
              <a:buClr>
                <a:schemeClr val="dk1"/>
              </a:buClr>
              <a:buSzPts val="1100"/>
              <a:buFont typeface="Arial"/>
              <a:buNone/>
            </a:pPr>
            <a:r>
              <a:rPr lang="en" sz="1000">
                <a:solidFill>
                  <a:schemeClr val="lt1"/>
                </a:solidFill>
              </a:rPr>
              <a:t>With the help of Visual Analytic tools we have tried to </a:t>
            </a:r>
            <a:r>
              <a:rPr b="1" i="1" lang="en" sz="1000">
                <a:solidFill>
                  <a:schemeClr val="lt1"/>
                </a:solidFill>
              </a:rPr>
              <a:t>gain insights</a:t>
            </a:r>
            <a:r>
              <a:rPr lang="en" sz="1000">
                <a:solidFill>
                  <a:schemeClr val="lt1"/>
                </a:solidFill>
              </a:rPr>
              <a:t> on the various battles, kingdoms and kings.</a:t>
            </a:r>
            <a:endParaRPr sz="1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44"/>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3" name="Google Shape;253;p44"/>
          <p:cNvSpPr txBox="1"/>
          <p:nvPr>
            <p:ph idx="4294967295" type="ctrTitle"/>
          </p:nvPr>
        </p:nvSpPr>
        <p:spPr>
          <a:xfrm>
            <a:off x="457200" y="1369726"/>
            <a:ext cx="3075300" cy="76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THANK YOU</a:t>
            </a:r>
            <a:endParaRPr sz="3600"/>
          </a:p>
        </p:txBody>
      </p:sp>
      <p:sp>
        <p:nvSpPr>
          <p:cNvPr id="254" name="Google Shape;254;p44"/>
          <p:cNvSpPr txBox="1"/>
          <p:nvPr>
            <p:ph idx="4294967295" type="subTitle"/>
          </p:nvPr>
        </p:nvSpPr>
        <p:spPr>
          <a:xfrm>
            <a:off x="457200" y="2135626"/>
            <a:ext cx="3075300" cy="12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 </a:t>
            </a:r>
            <a:endParaRPr/>
          </a:p>
          <a:p>
            <a:pPr indent="0" lvl="0" marL="0" rtl="0" algn="l">
              <a:spcBef>
                <a:spcPts val="1000"/>
              </a:spcBef>
              <a:spcAft>
                <a:spcPts val="0"/>
              </a:spcAft>
              <a:buNone/>
            </a:pPr>
            <a:r>
              <a:rPr b="1" lang="en"/>
              <a:t>Agent Poirot (Paridhi Mathur)</a:t>
            </a:r>
            <a:endParaRPr b="1"/>
          </a:p>
          <a:p>
            <a:pPr indent="0" lvl="0" marL="0" rtl="0" algn="l">
              <a:spcBef>
                <a:spcPts val="1000"/>
              </a:spcBef>
              <a:spcAft>
                <a:spcPts val="0"/>
              </a:spcAft>
              <a:buNone/>
            </a:pPr>
            <a:r>
              <a:rPr b="1" lang="en"/>
              <a:t>Agent Diamond (Ruchira Kapoor)</a:t>
            </a:r>
            <a:endParaRPr b="1"/>
          </a:p>
          <a:p>
            <a:pPr indent="0" lvl="0" marL="0" rtl="0" algn="l">
              <a:spcBef>
                <a:spcPts val="1000"/>
              </a:spcBef>
              <a:spcAft>
                <a:spcPts val="1000"/>
              </a:spcAft>
              <a:buNone/>
            </a:pPr>
            <a:r>
              <a:t/>
            </a:r>
            <a:endParaRPr b="1"/>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45"/>
          <p:cNvSpPr txBox="1"/>
          <p:nvPr>
            <p:ph idx="1" type="body"/>
          </p:nvPr>
        </p:nvSpPr>
        <p:spPr>
          <a:xfrm>
            <a:off x="2576800" y="832475"/>
            <a:ext cx="3990600" cy="38412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lang="en"/>
              <a:t>Winter is Coming!</a:t>
            </a:r>
            <a:endParaRPr/>
          </a:p>
        </p:txBody>
      </p:sp>
      <p:sp>
        <p:nvSpPr>
          <p:cNvPr id="260" name="Google Shape;260;p45"/>
          <p:cNvSpPr txBox="1"/>
          <p:nvPr>
            <p:ph idx="12" type="sldNum"/>
          </p:nvPr>
        </p:nvSpPr>
        <p:spPr>
          <a:xfrm>
            <a:off x="4297650" y="4673650"/>
            <a:ext cx="548700" cy="2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7"/>
          <p:cNvSpPr txBox="1"/>
          <p:nvPr>
            <p:ph idx="4294967295" type="ctrTitle"/>
          </p:nvPr>
        </p:nvSpPr>
        <p:spPr>
          <a:xfrm>
            <a:off x="225400" y="360450"/>
            <a:ext cx="2865900" cy="153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About the Dataset</a:t>
            </a:r>
            <a:endParaRPr sz="3000"/>
          </a:p>
        </p:txBody>
      </p:sp>
      <p:sp>
        <p:nvSpPr>
          <p:cNvPr id="125" name="Google Shape;125;p27"/>
          <p:cNvSpPr txBox="1"/>
          <p:nvPr>
            <p:ph idx="4294967295" type="subTitle"/>
          </p:nvPr>
        </p:nvSpPr>
        <p:spPr>
          <a:xfrm>
            <a:off x="225400" y="2162000"/>
            <a:ext cx="3904500" cy="22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dataset contains details on all the </a:t>
            </a:r>
            <a:r>
              <a:rPr b="1" i="1" lang="en"/>
              <a:t>battles fought</a:t>
            </a:r>
            <a:r>
              <a:rPr lang="en"/>
              <a:t>, details on who </a:t>
            </a:r>
            <a:r>
              <a:rPr b="1" i="1" lang="en"/>
              <a:t>won and loss</a:t>
            </a:r>
            <a:r>
              <a:rPr lang="en"/>
              <a:t>, characters who </a:t>
            </a:r>
            <a:r>
              <a:rPr b="1" i="1" lang="en"/>
              <a:t>died in the battle's, </a:t>
            </a:r>
            <a:r>
              <a:rPr lang="en"/>
              <a:t>location of the battles and whether the characters are </a:t>
            </a:r>
            <a:r>
              <a:rPr b="1" i="1" lang="en"/>
              <a:t>alive or not.</a:t>
            </a:r>
            <a:endParaRPr b="1" i="1"/>
          </a:p>
          <a:p>
            <a:pPr indent="0" lvl="0" marL="0" rtl="0" algn="l">
              <a:spcBef>
                <a:spcPts val="1000"/>
              </a:spcBef>
              <a:spcAft>
                <a:spcPts val="1000"/>
              </a:spcAft>
              <a:buClr>
                <a:schemeClr val="dk1"/>
              </a:buClr>
              <a:buSzPts val="1100"/>
              <a:buFont typeface="Arial"/>
              <a:buNone/>
            </a:pPr>
            <a:r>
              <a:rPr lang="en"/>
              <a:t>All these details have been aggregated in 3 csv files that have been joined to perform visual analytics.</a:t>
            </a:r>
            <a:endParaRPr/>
          </a:p>
        </p:txBody>
      </p:sp>
      <p:sp>
        <p:nvSpPr>
          <p:cNvPr id="126" name="Google Shape;126;p27"/>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8"/>
          <p:cNvSpPr txBox="1"/>
          <p:nvPr>
            <p:ph type="ctrTitle"/>
          </p:nvPr>
        </p:nvSpPr>
        <p:spPr>
          <a:xfrm>
            <a:off x="457200" y="2965525"/>
            <a:ext cx="4611300" cy="10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PRELIMINARY</a:t>
            </a:r>
            <a:r>
              <a:rPr lang="en"/>
              <a:t> ANALYSIS </a:t>
            </a:r>
            <a:endParaRPr/>
          </a:p>
        </p:txBody>
      </p:sp>
      <p:sp>
        <p:nvSpPr>
          <p:cNvPr id="132" name="Google Shape;132;p28"/>
          <p:cNvSpPr txBox="1"/>
          <p:nvPr>
            <p:ph idx="1" type="subTitle"/>
          </p:nvPr>
        </p:nvSpPr>
        <p:spPr>
          <a:xfrm>
            <a:off x="507275" y="3972627"/>
            <a:ext cx="3374700" cy="681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Initial analysis done using Excel and TIBCO </a:t>
            </a:r>
            <a:r>
              <a:rPr lang="en"/>
              <a:t>Spotfire</a:t>
            </a:r>
            <a:endParaRPr/>
          </a:p>
        </p:txBody>
      </p:sp>
      <p:sp>
        <p:nvSpPr>
          <p:cNvPr id="133" name="Google Shape;133;p28"/>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9"/>
          <p:cNvSpPr txBox="1"/>
          <p:nvPr>
            <p:ph idx="4294967295" type="ctrTitle"/>
          </p:nvPr>
        </p:nvSpPr>
        <p:spPr>
          <a:xfrm>
            <a:off x="457200" y="3912175"/>
            <a:ext cx="82905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TIBCO Spotfire</a:t>
            </a:r>
            <a:endParaRPr sz="3600"/>
          </a:p>
        </p:txBody>
      </p:sp>
      <p:sp>
        <p:nvSpPr>
          <p:cNvPr id="139" name="Google Shape;139;p29"/>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40" name="Google Shape;140;p29"/>
          <p:cNvPicPr preferRelativeResize="0"/>
          <p:nvPr/>
        </p:nvPicPr>
        <p:blipFill>
          <a:blip r:embed="rId4">
            <a:alphaModFix/>
          </a:blip>
          <a:stretch>
            <a:fillRect/>
          </a:stretch>
        </p:blipFill>
        <p:spPr>
          <a:xfrm>
            <a:off x="1720075" y="269275"/>
            <a:ext cx="6038373" cy="3205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30"/>
          <p:cNvSpPr txBox="1"/>
          <p:nvPr>
            <p:ph idx="4294967295" type="subTitle"/>
          </p:nvPr>
        </p:nvSpPr>
        <p:spPr>
          <a:xfrm>
            <a:off x="2321225" y="3990279"/>
            <a:ext cx="45015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a:t>Stannis Baratheon, despite of having the largest attacking army, has the maximum losses!</a:t>
            </a:r>
            <a:endParaRPr/>
          </a:p>
        </p:txBody>
      </p:sp>
      <p:sp>
        <p:nvSpPr>
          <p:cNvPr id="146" name="Google Shape;146;p30"/>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47" name="Google Shape;147;p30"/>
          <p:cNvPicPr preferRelativeResize="0"/>
          <p:nvPr/>
        </p:nvPicPr>
        <p:blipFill>
          <a:blip r:embed="rId4">
            <a:alphaModFix/>
          </a:blip>
          <a:stretch>
            <a:fillRect/>
          </a:stretch>
        </p:blipFill>
        <p:spPr>
          <a:xfrm>
            <a:off x="985038" y="164900"/>
            <a:ext cx="7173920" cy="36854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idx="4294967295" type="subTitle"/>
          </p:nvPr>
        </p:nvSpPr>
        <p:spPr>
          <a:xfrm>
            <a:off x="2321225" y="3990279"/>
            <a:ext cx="45015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a:t>Stannis Baratheon, despite of having the largest attacking army, has the maximum losses!</a:t>
            </a:r>
            <a:endParaRPr/>
          </a:p>
        </p:txBody>
      </p:sp>
      <p:sp>
        <p:nvSpPr>
          <p:cNvPr id="153" name="Google Shape;153;p31"/>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stannis-1024.jpg" id="154" name="Google Shape;154;p31"/>
          <p:cNvPicPr preferRelativeResize="0"/>
          <p:nvPr/>
        </p:nvPicPr>
        <p:blipFill>
          <a:blip r:embed="rId4">
            <a:alphaModFix/>
          </a:blip>
          <a:stretch>
            <a:fillRect/>
          </a:stretch>
        </p:blipFill>
        <p:spPr>
          <a:xfrm>
            <a:off x="1296013" y="304800"/>
            <a:ext cx="6551964" cy="368548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2"/>
          <p:cNvSpPr txBox="1"/>
          <p:nvPr>
            <p:ph idx="4294967295" type="subTitle"/>
          </p:nvPr>
        </p:nvSpPr>
        <p:spPr>
          <a:xfrm>
            <a:off x="2321225" y="3990279"/>
            <a:ext cx="45015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lang="en"/>
              <a:t>When the attacking army size is large, the chances of them losing is very high!</a:t>
            </a:r>
            <a:endParaRPr/>
          </a:p>
        </p:txBody>
      </p:sp>
      <p:sp>
        <p:nvSpPr>
          <p:cNvPr id="160" name="Google Shape;160;p32"/>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61" name="Google Shape;161;p32"/>
          <p:cNvPicPr preferRelativeResize="0"/>
          <p:nvPr/>
        </p:nvPicPr>
        <p:blipFill>
          <a:blip r:embed="rId4">
            <a:alphaModFix/>
          </a:blip>
          <a:stretch>
            <a:fillRect/>
          </a:stretch>
        </p:blipFill>
        <p:spPr>
          <a:xfrm>
            <a:off x="1386275" y="139875"/>
            <a:ext cx="6855798" cy="34725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sp>
        <p:nvSpPr>
          <p:cNvPr id="166" name="Google Shape;166;p33"/>
          <p:cNvSpPr txBox="1"/>
          <p:nvPr>
            <p:ph type="ctrTitle"/>
          </p:nvPr>
        </p:nvSpPr>
        <p:spPr>
          <a:xfrm>
            <a:off x="457200" y="2965525"/>
            <a:ext cx="4774200" cy="100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 </a:t>
            </a:r>
            <a:endParaRPr/>
          </a:p>
          <a:p>
            <a:pPr indent="0" lvl="0" marL="0" rtl="0" algn="l">
              <a:spcBef>
                <a:spcPts val="0"/>
              </a:spcBef>
              <a:spcAft>
                <a:spcPts val="0"/>
              </a:spcAft>
              <a:buNone/>
            </a:pPr>
            <a:r>
              <a:rPr lang="en"/>
              <a:t>DATA CLEANING </a:t>
            </a:r>
            <a:endParaRPr/>
          </a:p>
        </p:txBody>
      </p:sp>
      <p:sp>
        <p:nvSpPr>
          <p:cNvPr id="167" name="Google Shape;167;p33"/>
          <p:cNvSpPr txBox="1"/>
          <p:nvPr>
            <p:ph idx="1" type="subTitle"/>
          </p:nvPr>
        </p:nvSpPr>
        <p:spPr>
          <a:xfrm>
            <a:off x="507275" y="3972627"/>
            <a:ext cx="3374700" cy="681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Data Cleaning and Preparation done using Excel and Tableau</a:t>
            </a:r>
            <a:endParaRPr/>
          </a:p>
        </p:txBody>
      </p:sp>
      <p:sp>
        <p:nvSpPr>
          <p:cNvPr id="168" name="Google Shape;168;p33"/>
          <p:cNvSpPr txBox="1"/>
          <p:nvPr>
            <p:ph idx="12" type="sldNum"/>
          </p:nvPr>
        </p:nvSpPr>
        <p:spPr>
          <a:xfrm>
            <a:off x="457200" y="4673650"/>
            <a:ext cx="548700" cy="24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Ragoz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